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4" r:id="rId5"/>
    <p:sldId id="263" r:id="rId6"/>
    <p:sldId id="262" r:id="rId7"/>
    <p:sldId id="259" r:id="rId8"/>
    <p:sldId id="260" r:id="rId9"/>
    <p:sldId id="26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0141" autoAdjust="0"/>
  </p:normalViewPr>
  <p:slideViewPr>
    <p:cSldViewPr snapToGrid="0">
      <p:cViewPr>
        <p:scale>
          <a:sx n="58" d="100"/>
          <a:sy n="58" d="100"/>
        </p:scale>
        <p:origin x="988" y="-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1C9187-C239-439A-A057-5BAF37F51273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0EF5CAE-45D8-42E8-B74B-E642073F3C00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Remove [x] values </a:t>
          </a:r>
          <a:endParaRPr lang="en-US"/>
        </a:p>
      </dgm:t>
    </dgm:pt>
    <dgm:pt modelId="{09DCF988-A7B8-432D-A5FC-23AE046F32C4}" type="parTrans" cxnId="{7CA9AD05-6196-488B-A4FF-C394307B8424}">
      <dgm:prSet/>
      <dgm:spPr/>
      <dgm:t>
        <a:bodyPr/>
        <a:lstStyle/>
        <a:p>
          <a:endParaRPr lang="en-US"/>
        </a:p>
      </dgm:t>
    </dgm:pt>
    <dgm:pt modelId="{A3B5172B-D66A-4DF0-A19F-F4C7BCF9F7DE}" type="sibTrans" cxnId="{7CA9AD05-6196-488B-A4FF-C394307B8424}">
      <dgm:prSet/>
      <dgm:spPr/>
      <dgm:t>
        <a:bodyPr/>
        <a:lstStyle/>
        <a:p>
          <a:endParaRPr lang="en-US"/>
        </a:p>
      </dgm:t>
    </dgm:pt>
    <dgm:pt modelId="{5E8F85DA-49A6-46BF-A274-957AAEC2007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Extract relevant data </a:t>
          </a:r>
          <a:r>
            <a:rPr lang="en-GB" dirty="0">
              <a:sym typeface="Wingdings" panose="05000000000000000000" pitchFamily="2" charset="2"/>
            </a:rPr>
            <a:t></a:t>
          </a:r>
          <a:r>
            <a:rPr lang="en-GB" dirty="0"/>
            <a:t> Pivot table or regular tables </a:t>
          </a:r>
          <a:r>
            <a:rPr lang="en-GB" dirty="0">
              <a:sym typeface="Wingdings" panose="05000000000000000000" pitchFamily="2" charset="2"/>
            </a:rPr>
            <a:t></a:t>
          </a:r>
          <a:r>
            <a:rPr lang="en-GB" dirty="0"/>
            <a:t> Pivot Chart/ Charts</a:t>
          </a:r>
          <a:endParaRPr lang="en-US" dirty="0"/>
        </a:p>
      </dgm:t>
    </dgm:pt>
    <dgm:pt modelId="{A353A4FC-B07B-44EF-9218-15485F27C8B2}" type="parTrans" cxnId="{32CD5CAF-B94D-4740-B17A-EFAF65A0E199}">
      <dgm:prSet/>
      <dgm:spPr/>
      <dgm:t>
        <a:bodyPr/>
        <a:lstStyle/>
        <a:p>
          <a:endParaRPr lang="en-US"/>
        </a:p>
      </dgm:t>
    </dgm:pt>
    <dgm:pt modelId="{DD44AD9D-85B2-4ED6-9404-EB726510CA8F}" type="sibTrans" cxnId="{32CD5CAF-B94D-4740-B17A-EFAF65A0E199}">
      <dgm:prSet/>
      <dgm:spPr/>
      <dgm:t>
        <a:bodyPr/>
        <a:lstStyle/>
        <a:p>
          <a:endParaRPr lang="en-US"/>
        </a:p>
      </dgm:t>
    </dgm:pt>
    <dgm:pt modelId="{B3192653-EC46-4054-8C58-AD700F465FEC}" type="pres">
      <dgm:prSet presAssocID="{421C9187-C239-439A-A057-5BAF37F51273}" presName="root" presStyleCnt="0">
        <dgm:presLayoutVars>
          <dgm:dir/>
          <dgm:resizeHandles val="exact"/>
        </dgm:presLayoutVars>
      </dgm:prSet>
      <dgm:spPr/>
    </dgm:pt>
    <dgm:pt modelId="{6C199CA5-B0EE-42C9-BC13-1380B4D75188}" type="pres">
      <dgm:prSet presAssocID="{40EF5CAE-45D8-42E8-B74B-E642073F3C00}" presName="compNode" presStyleCnt="0"/>
      <dgm:spPr/>
    </dgm:pt>
    <dgm:pt modelId="{A38E549F-049B-4936-8BF5-78B6E7DDB123}" type="pres">
      <dgm:prSet presAssocID="{40EF5CAE-45D8-42E8-B74B-E642073F3C0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ject"/>
        </a:ext>
      </dgm:extLst>
    </dgm:pt>
    <dgm:pt modelId="{C5A26E83-9559-4B4E-BAB5-5F716C67EF02}" type="pres">
      <dgm:prSet presAssocID="{40EF5CAE-45D8-42E8-B74B-E642073F3C00}" presName="spaceRect" presStyleCnt="0"/>
      <dgm:spPr/>
    </dgm:pt>
    <dgm:pt modelId="{39535DDA-24C9-4161-93DD-4036B2798BCD}" type="pres">
      <dgm:prSet presAssocID="{40EF5CAE-45D8-42E8-B74B-E642073F3C00}" presName="textRect" presStyleLbl="revTx" presStyleIdx="0" presStyleCnt="2">
        <dgm:presLayoutVars>
          <dgm:chMax val="1"/>
          <dgm:chPref val="1"/>
        </dgm:presLayoutVars>
      </dgm:prSet>
      <dgm:spPr/>
    </dgm:pt>
    <dgm:pt modelId="{84823D19-0FA7-41F5-89D6-2F0289937FFC}" type="pres">
      <dgm:prSet presAssocID="{A3B5172B-D66A-4DF0-A19F-F4C7BCF9F7DE}" presName="sibTrans" presStyleCnt="0"/>
      <dgm:spPr/>
    </dgm:pt>
    <dgm:pt modelId="{A9B3D8F5-250B-4DC6-876E-B7A931006B8D}" type="pres">
      <dgm:prSet presAssocID="{5E8F85DA-49A6-46BF-A274-957AAEC2007B}" presName="compNode" presStyleCnt="0"/>
      <dgm:spPr/>
    </dgm:pt>
    <dgm:pt modelId="{3706CB18-37A8-4B47-9179-65D1A3FBC03F}" type="pres">
      <dgm:prSet presAssocID="{5E8F85DA-49A6-46BF-A274-957AAEC2007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FBA95031-0AA2-4FD4-8F93-202601A8B08C}" type="pres">
      <dgm:prSet presAssocID="{5E8F85DA-49A6-46BF-A274-957AAEC2007B}" presName="spaceRect" presStyleCnt="0"/>
      <dgm:spPr/>
    </dgm:pt>
    <dgm:pt modelId="{4ED81CC3-D290-4421-92CC-4E0736954773}" type="pres">
      <dgm:prSet presAssocID="{5E8F85DA-49A6-46BF-A274-957AAEC2007B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7CA9AD05-6196-488B-A4FF-C394307B8424}" srcId="{421C9187-C239-439A-A057-5BAF37F51273}" destId="{40EF5CAE-45D8-42E8-B74B-E642073F3C00}" srcOrd="0" destOrd="0" parTransId="{09DCF988-A7B8-432D-A5FC-23AE046F32C4}" sibTransId="{A3B5172B-D66A-4DF0-A19F-F4C7BCF9F7DE}"/>
    <dgm:cxn modelId="{5F47770F-AD51-4BCB-B2DE-C0DE884C9A6C}" type="presOf" srcId="{421C9187-C239-439A-A057-5BAF37F51273}" destId="{B3192653-EC46-4054-8C58-AD700F465FEC}" srcOrd="0" destOrd="0" presId="urn:microsoft.com/office/officeart/2018/2/layout/IconLabelList"/>
    <dgm:cxn modelId="{CA0CCA13-C779-4258-BE04-70D4DDCC68C3}" type="presOf" srcId="{5E8F85DA-49A6-46BF-A274-957AAEC2007B}" destId="{4ED81CC3-D290-4421-92CC-4E0736954773}" srcOrd="0" destOrd="0" presId="urn:microsoft.com/office/officeart/2018/2/layout/IconLabelList"/>
    <dgm:cxn modelId="{1F406969-C6FF-4AFE-BC20-0C529B408F80}" type="presOf" srcId="{40EF5CAE-45D8-42E8-B74B-E642073F3C00}" destId="{39535DDA-24C9-4161-93DD-4036B2798BCD}" srcOrd="0" destOrd="0" presId="urn:microsoft.com/office/officeart/2018/2/layout/IconLabelList"/>
    <dgm:cxn modelId="{32CD5CAF-B94D-4740-B17A-EFAF65A0E199}" srcId="{421C9187-C239-439A-A057-5BAF37F51273}" destId="{5E8F85DA-49A6-46BF-A274-957AAEC2007B}" srcOrd="1" destOrd="0" parTransId="{A353A4FC-B07B-44EF-9218-15485F27C8B2}" sibTransId="{DD44AD9D-85B2-4ED6-9404-EB726510CA8F}"/>
    <dgm:cxn modelId="{CCFE0413-19A4-4379-93B9-8D6FAA2EFC76}" type="presParOf" srcId="{B3192653-EC46-4054-8C58-AD700F465FEC}" destId="{6C199CA5-B0EE-42C9-BC13-1380B4D75188}" srcOrd="0" destOrd="0" presId="urn:microsoft.com/office/officeart/2018/2/layout/IconLabelList"/>
    <dgm:cxn modelId="{032C272D-C65F-4B73-B981-6F4CC32B33E8}" type="presParOf" srcId="{6C199CA5-B0EE-42C9-BC13-1380B4D75188}" destId="{A38E549F-049B-4936-8BF5-78B6E7DDB123}" srcOrd="0" destOrd="0" presId="urn:microsoft.com/office/officeart/2018/2/layout/IconLabelList"/>
    <dgm:cxn modelId="{10A3531E-BCD5-4CCC-B75B-93C9166C7B8D}" type="presParOf" srcId="{6C199CA5-B0EE-42C9-BC13-1380B4D75188}" destId="{C5A26E83-9559-4B4E-BAB5-5F716C67EF02}" srcOrd="1" destOrd="0" presId="urn:microsoft.com/office/officeart/2018/2/layout/IconLabelList"/>
    <dgm:cxn modelId="{0AC40EE6-D892-46DF-8DA3-4685221C7E6D}" type="presParOf" srcId="{6C199CA5-B0EE-42C9-BC13-1380B4D75188}" destId="{39535DDA-24C9-4161-93DD-4036B2798BCD}" srcOrd="2" destOrd="0" presId="urn:microsoft.com/office/officeart/2018/2/layout/IconLabelList"/>
    <dgm:cxn modelId="{A537A786-5BA5-4BAD-88B4-B3FF0DA9D2B3}" type="presParOf" srcId="{B3192653-EC46-4054-8C58-AD700F465FEC}" destId="{84823D19-0FA7-41F5-89D6-2F0289937FFC}" srcOrd="1" destOrd="0" presId="urn:microsoft.com/office/officeart/2018/2/layout/IconLabelList"/>
    <dgm:cxn modelId="{DAECA3AC-85A9-4F44-8222-C0471266C084}" type="presParOf" srcId="{B3192653-EC46-4054-8C58-AD700F465FEC}" destId="{A9B3D8F5-250B-4DC6-876E-B7A931006B8D}" srcOrd="2" destOrd="0" presId="urn:microsoft.com/office/officeart/2018/2/layout/IconLabelList"/>
    <dgm:cxn modelId="{2B544D38-9F28-4F64-9203-D1C7ADAC59A9}" type="presParOf" srcId="{A9B3D8F5-250B-4DC6-876E-B7A931006B8D}" destId="{3706CB18-37A8-4B47-9179-65D1A3FBC03F}" srcOrd="0" destOrd="0" presId="urn:microsoft.com/office/officeart/2018/2/layout/IconLabelList"/>
    <dgm:cxn modelId="{A3199ECA-71A2-46EF-B3DF-4C9957E1A9E0}" type="presParOf" srcId="{A9B3D8F5-250B-4DC6-876E-B7A931006B8D}" destId="{FBA95031-0AA2-4FD4-8F93-202601A8B08C}" srcOrd="1" destOrd="0" presId="urn:microsoft.com/office/officeart/2018/2/layout/IconLabelList"/>
    <dgm:cxn modelId="{962035E1-D9AB-4F3B-9CF4-247B3AC92066}" type="presParOf" srcId="{A9B3D8F5-250B-4DC6-876E-B7A931006B8D}" destId="{4ED81CC3-D290-4421-92CC-4E073695477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8E549F-049B-4936-8BF5-78B6E7DDB123}">
      <dsp:nvSpPr>
        <dsp:cNvPr id="0" name=""/>
        <dsp:cNvSpPr/>
      </dsp:nvSpPr>
      <dsp:spPr>
        <a:xfrm>
          <a:off x="1747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535DDA-24C9-4161-93DD-4036B2798BCD}">
      <dsp:nvSpPr>
        <dsp:cNvPr id="0" name=""/>
        <dsp:cNvSpPr/>
      </dsp:nvSpPr>
      <dsp:spPr>
        <a:xfrm>
          <a:off x="559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Remove [x] values </a:t>
          </a:r>
          <a:endParaRPr lang="en-US" sz="2100" kern="1200"/>
        </a:p>
      </dsp:txBody>
      <dsp:txXfrm>
        <a:off x="559800" y="3022743"/>
        <a:ext cx="4320000" cy="720000"/>
      </dsp:txXfrm>
    </dsp:sp>
    <dsp:sp modelId="{3706CB18-37A8-4B47-9179-65D1A3FBC03F}">
      <dsp:nvSpPr>
        <dsp:cNvPr id="0" name=""/>
        <dsp:cNvSpPr/>
      </dsp:nvSpPr>
      <dsp:spPr>
        <a:xfrm>
          <a:off x="6823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D81CC3-D290-4421-92CC-4E0736954773}">
      <dsp:nvSpPr>
        <dsp:cNvPr id="0" name=""/>
        <dsp:cNvSpPr/>
      </dsp:nvSpPr>
      <dsp:spPr>
        <a:xfrm>
          <a:off x="5635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Extract relevant data </a:t>
          </a:r>
          <a:r>
            <a:rPr lang="en-GB" sz="2100" kern="1200" dirty="0">
              <a:sym typeface="Wingdings" panose="05000000000000000000" pitchFamily="2" charset="2"/>
            </a:rPr>
            <a:t></a:t>
          </a:r>
          <a:r>
            <a:rPr lang="en-GB" sz="2100" kern="1200" dirty="0"/>
            <a:t> Pivot table or regular tables </a:t>
          </a:r>
          <a:r>
            <a:rPr lang="en-GB" sz="2100" kern="1200" dirty="0">
              <a:sym typeface="Wingdings" panose="05000000000000000000" pitchFamily="2" charset="2"/>
            </a:rPr>
            <a:t></a:t>
          </a:r>
          <a:r>
            <a:rPr lang="en-GB" sz="2100" kern="1200" dirty="0"/>
            <a:t> Pivot Chart/ Charts</a:t>
          </a:r>
          <a:endParaRPr lang="en-US" sz="2100" kern="1200" dirty="0"/>
        </a:p>
      </dsp:txBody>
      <dsp:txXfrm>
        <a:off x="5635800" y="3022743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855F39-64DC-4591-AF7A-C3D5698D4F2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6C332-FE50-4BD0-A885-387DB279DB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312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Hi, My name is Silvi George. Today I will be analysing a dataset representing the drug misuse in England and Wales up to 2023.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6C332-FE50-4BD0-A885-387DB279DB8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879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 will use the OSEMN framework , that is Obtain, Scrub, Explore, Model and Interpret to analyse and visualise my data.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6C332-FE50-4BD0-A885-387DB279DB8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9008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 obtain my data, I downloaded the Excel file from the Office for National Statistics website. The most recent data set available is for the year ending March 2023.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6C332-FE50-4BD0-A885-387DB279DB8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69837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After downloading and reviewing the dataset, I categorised and simplified the contents for a better understanding.</a:t>
            </a:r>
            <a:endParaRPr lang="en-GB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6C332-FE50-4BD0-A885-387DB279DB8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338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After downloading and reviewing the dataset, I categorised and simplified the contents for a better understanding.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6C332-FE50-4BD0-A885-387DB279DB8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0261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Next, the scrubbing. The dataset presented a lot of x values which had to be removed as they represented data that is not available. </a:t>
            </a:r>
            <a:r>
              <a:rPr lang="en-GB" sz="2800" dirty="0"/>
              <a:t>I removed irrelevant data and extracted necessary information to create meaningful charts via Pivot Analysis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6C332-FE50-4BD0-A885-387DB279DB8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4685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2800" dirty="0"/>
              <a:t>The dataset mainly covers the 16-59 age group, with a focus on 16-24-year-olds, from January 1995 to March 2023. It records drug use over a lifetime, the past year, and the past month, across 22 different drugs and various personal and household characteristics.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6C332-FE50-4BD0-A885-387DB279DB8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771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Before we move onto the analysis, lets take a quick look at the Data Dictionary. Now the data set comprises of 34 tables, with a similar layout as shown. The Drug Type is a string or text as it would simply state the name of the drug. The Columns would comprise of different dates, approximately with a year length, with values representing the statistical significance according to the unweighted base number of people.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6C332-FE50-4BD0-A885-387DB279DB8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6335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24E97-96BA-0200-5693-82ED4FCCF0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4C690A-59CE-E1C0-8767-09214EE721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9" indent="0" algn="ctr">
              <a:buNone/>
              <a:defRPr sz="2000"/>
            </a:lvl2pPr>
            <a:lvl3pPr marL="914418" indent="0" algn="ctr">
              <a:buNone/>
              <a:defRPr sz="1800"/>
            </a:lvl3pPr>
            <a:lvl4pPr marL="1371627" indent="0" algn="ctr">
              <a:buNone/>
              <a:defRPr sz="1600"/>
            </a:lvl4pPr>
            <a:lvl5pPr marL="1828837" indent="0" algn="ctr">
              <a:buNone/>
              <a:defRPr sz="1600"/>
            </a:lvl5pPr>
            <a:lvl6pPr marL="2286046" indent="0" algn="ctr">
              <a:buNone/>
              <a:defRPr sz="1600"/>
            </a:lvl6pPr>
            <a:lvl7pPr marL="2743255" indent="0" algn="ctr">
              <a:buNone/>
              <a:defRPr sz="1600"/>
            </a:lvl7pPr>
            <a:lvl8pPr marL="3200464" indent="0" algn="ctr">
              <a:buNone/>
              <a:defRPr sz="1600"/>
            </a:lvl8pPr>
            <a:lvl9pPr marL="365767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CC21D-40E5-CC9F-5C4C-6C9D4AC81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3F816-10CA-0722-B8B5-184850F32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A6BBB-F14E-450C-A0DC-72E1BD1C9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809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CE2B3-34EA-1D68-5876-68E6635F0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2C8BDD-11D8-4BFF-76A2-BBF8E06FEF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B0E81-D61D-0EFF-4793-696370756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8604A-E056-7369-841C-8E726EF4D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3C242-AA4A-A98D-3EE0-01F810782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985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190565-41B6-4EC1-198F-4B43ED2B68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401C2-6604-2B04-890D-DEAC6B50C4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57789-A977-E927-E46C-E7514E031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B0351-1C69-E65A-492F-9F0F8AC27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EED34-403F-967D-8722-624C2B79F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2789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378FF-BD52-BC5B-60C5-BB6012D16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16ABD-972F-3E65-DFCC-B4D355CCB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B9BD0-3124-D122-4721-DA97B5022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A10A1-7724-0D35-7021-3247D8BB7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3086C-ABB1-195F-53CC-F130AAB11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139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E391F-BD12-FE73-D5A8-5E779D807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44671-7291-A3F6-774C-6EF6AA022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9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18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27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37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46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55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64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73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8161D-D332-E063-5E98-F0771B3C6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47A9F-D043-1AA8-E80E-0C9EEF86C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CBF0A-698E-D35B-AA18-5BE1FEE6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021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76372-AB85-8F1A-5156-FCBD39B4C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BEE6C-5240-D208-C46F-44F631206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626D2A-40D0-51A5-5DA7-5A44C25D08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74042D-1C4D-6077-C270-EBA2EEF5B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7E7AB1-6332-8E38-22F8-55B0D0B23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52E922-BE64-A44E-C9D2-6F165BD40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9874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61E44-0E17-DE1F-C3A2-AEFF7742A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43B509-DE96-AC8C-8140-946191A209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9" indent="0">
              <a:buNone/>
              <a:defRPr sz="2000" b="1"/>
            </a:lvl2pPr>
            <a:lvl3pPr marL="914418" indent="0">
              <a:buNone/>
              <a:defRPr sz="1800" b="1"/>
            </a:lvl3pPr>
            <a:lvl4pPr marL="1371627" indent="0">
              <a:buNone/>
              <a:defRPr sz="1600" b="1"/>
            </a:lvl4pPr>
            <a:lvl5pPr marL="1828837" indent="0">
              <a:buNone/>
              <a:defRPr sz="1600" b="1"/>
            </a:lvl5pPr>
            <a:lvl6pPr marL="2286046" indent="0">
              <a:buNone/>
              <a:defRPr sz="1600" b="1"/>
            </a:lvl6pPr>
            <a:lvl7pPr marL="2743255" indent="0">
              <a:buNone/>
              <a:defRPr sz="1600" b="1"/>
            </a:lvl7pPr>
            <a:lvl8pPr marL="3200464" indent="0">
              <a:buNone/>
              <a:defRPr sz="1600" b="1"/>
            </a:lvl8pPr>
            <a:lvl9pPr marL="365767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C1D54-0BDE-6038-F712-938EFCF1D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211665-7146-D9A0-51A9-E5492F4864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9" indent="0">
              <a:buNone/>
              <a:defRPr sz="2000" b="1"/>
            </a:lvl2pPr>
            <a:lvl3pPr marL="914418" indent="0">
              <a:buNone/>
              <a:defRPr sz="1800" b="1"/>
            </a:lvl3pPr>
            <a:lvl4pPr marL="1371627" indent="0">
              <a:buNone/>
              <a:defRPr sz="1600" b="1"/>
            </a:lvl4pPr>
            <a:lvl5pPr marL="1828837" indent="0">
              <a:buNone/>
              <a:defRPr sz="1600" b="1"/>
            </a:lvl5pPr>
            <a:lvl6pPr marL="2286046" indent="0">
              <a:buNone/>
              <a:defRPr sz="1600" b="1"/>
            </a:lvl6pPr>
            <a:lvl7pPr marL="2743255" indent="0">
              <a:buNone/>
              <a:defRPr sz="1600" b="1"/>
            </a:lvl7pPr>
            <a:lvl8pPr marL="3200464" indent="0">
              <a:buNone/>
              <a:defRPr sz="1600" b="1"/>
            </a:lvl8pPr>
            <a:lvl9pPr marL="365767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122968-7441-74A8-EC19-E5154AA5B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A746A-8C7B-EF39-9499-493A21EE2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E73604-C4E3-C726-C05C-130B1DC4B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043234-FFD9-43B5-CEBB-7D6897603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4750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E445F-89A9-5DA9-818B-28F55CED8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DC090C-CE32-2B9B-5258-8AD43E5D2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5E4473-9663-72DA-B718-28BFEAC2E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1E506-D1E7-F766-B36A-1D804686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84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4937C2-184C-59D4-E8EC-88FE2A0B7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832632-0DE8-F9F1-84D5-1A8F3E7CF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2222B-575C-FB61-D183-FB56C0104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587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16A3D-E315-A52F-B74B-A3F3EA6B7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C84CA-EF8D-10F8-7C1A-E7A0BFA77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0EB1E2-0984-C428-4FF5-0327A5CF7E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9" indent="0">
              <a:buNone/>
              <a:defRPr sz="1400"/>
            </a:lvl2pPr>
            <a:lvl3pPr marL="914418" indent="0">
              <a:buNone/>
              <a:defRPr sz="1200"/>
            </a:lvl3pPr>
            <a:lvl4pPr marL="1371627" indent="0">
              <a:buNone/>
              <a:defRPr sz="1000"/>
            </a:lvl4pPr>
            <a:lvl5pPr marL="1828837" indent="0">
              <a:buNone/>
              <a:defRPr sz="1000"/>
            </a:lvl5pPr>
            <a:lvl6pPr marL="2286046" indent="0">
              <a:buNone/>
              <a:defRPr sz="1000"/>
            </a:lvl6pPr>
            <a:lvl7pPr marL="2743255" indent="0">
              <a:buNone/>
              <a:defRPr sz="1000"/>
            </a:lvl7pPr>
            <a:lvl8pPr marL="3200464" indent="0">
              <a:buNone/>
              <a:defRPr sz="1000"/>
            </a:lvl8pPr>
            <a:lvl9pPr marL="365767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A8A3E-E4CA-3D4B-3879-9BF98C358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F63B70-5F06-D327-DC0D-28B8E48D0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493506-4733-C2A6-1EA5-CDE5CEA5E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8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15C93-CB8A-F265-E7A9-BA779882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8E598A-00FF-20AA-E793-FFAD38A2E4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9" indent="0">
              <a:buNone/>
              <a:defRPr sz="2800"/>
            </a:lvl2pPr>
            <a:lvl3pPr marL="914418" indent="0">
              <a:buNone/>
              <a:defRPr sz="2400"/>
            </a:lvl3pPr>
            <a:lvl4pPr marL="1371627" indent="0">
              <a:buNone/>
              <a:defRPr sz="2000"/>
            </a:lvl4pPr>
            <a:lvl5pPr marL="1828837" indent="0">
              <a:buNone/>
              <a:defRPr sz="2000"/>
            </a:lvl5pPr>
            <a:lvl6pPr marL="2286046" indent="0">
              <a:buNone/>
              <a:defRPr sz="2000"/>
            </a:lvl6pPr>
            <a:lvl7pPr marL="2743255" indent="0">
              <a:buNone/>
              <a:defRPr sz="2000"/>
            </a:lvl7pPr>
            <a:lvl8pPr marL="3200464" indent="0">
              <a:buNone/>
              <a:defRPr sz="2000"/>
            </a:lvl8pPr>
            <a:lvl9pPr marL="3657673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0C018-4012-4345-3869-49E4ADAC52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9" indent="0">
              <a:buNone/>
              <a:defRPr sz="1400"/>
            </a:lvl2pPr>
            <a:lvl3pPr marL="914418" indent="0">
              <a:buNone/>
              <a:defRPr sz="1200"/>
            </a:lvl3pPr>
            <a:lvl4pPr marL="1371627" indent="0">
              <a:buNone/>
              <a:defRPr sz="1000"/>
            </a:lvl4pPr>
            <a:lvl5pPr marL="1828837" indent="0">
              <a:buNone/>
              <a:defRPr sz="1000"/>
            </a:lvl5pPr>
            <a:lvl6pPr marL="2286046" indent="0">
              <a:buNone/>
              <a:defRPr sz="1000"/>
            </a:lvl6pPr>
            <a:lvl7pPr marL="2743255" indent="0">
              <a:buNone/>
              <a:defRPr sz="1000"/>
            </a:lvl7pPr>
            <a:lvl8pPr marL="3200464" indent="0">
              <a:buNone/>
              <a:defRPr sz="1000"/>
            </a:lvl8pPr>
            <a:lvl9pPr marL="365767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AB4BE7-4E79-2E8D-C062-234CBFC97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8A11F0-6DC3-DD51-810E-00A2E6B69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7E5CC0-8422-369F-8DB3-76B51C05B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479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78EEBD-1FD5-9B1F-43F8-C551DCC0E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2E65F6-D984-84F8-185F-B3D9C0547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E7ABF-121D-153E-FCCC-6F039DDB5A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5B6028-936F-4F7F-B699-0317BB6BF2B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7914F-D358-0C07-B431-8D5B389373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19727-63FA-6B39-6AFF-366A2F45DE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1EB5EF-9EE4-4AF0-9182-FC3E0884A0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03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1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4" indent="-228605" algn="l" defTabSz="91441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3" indent="-228605" algn="l" defTabSz="91441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32" indent="-228605" algn="l" defTabSz="91441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41" indent="-228605" algn="l" defTabSz="91441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50" indent="-228605" algn="l" defTabSz="91441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59" indent="-228605" algn="l" defTabSz="91441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69" indent="-228605" algn="l" defTabSz="91441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78" indent="-228605" algn="l" defTabSz="91441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9" algn="l" defTabSz="9144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8" algn="l" defTabSz="9144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7" algn="l" defTabSz="9144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7" algn="l" defTabSz="9144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46" algn="l" defTabSz="9144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55" algn="l" defTabSz="9144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64" algn="l" defTabSz="9144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73" algn="l" defTabSz="9144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6.png"/><Relationship Id="rId4" Type="http://schemas.openxmlformats.org/officeDocument/2006/relationships/notesSlide" Target="../notesSlides/notesSlide6.xml"/><Relationship Id="rId9" Type="http://schemas.microsoft.com/office/2007/relationships/diagramDrawing" Target="../diagrams/drawing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6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CC7F44-8FC9-EA22-B739-19BEF66B04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3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GB" sz="4000">
                <a:solidFill>
                  <a:schemeClr val="tx2"/>
                </a:solidFill>
              </a:rPr>
              <a:t>ONS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0BF630-ED97-921F-BADF-4680454EB4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7" y="3429000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GB" sz="2000" dirty="0">
                <a:solidFill>
                  <a:schemeClr val="tx2"/>
                </a:solidFill>
              </a:rPr>
              <a:t>Silvi George</a:t>
            </a:r>
          </a:p>
        </p:txBody>
      </p: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65169EA1-122B-A06D-D2A3-48893F9DC1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7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7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7" dirty="0"/>
            </a:p>
          </p:txBody>
        </p:sp>
      </p:grpSp>
      <p:pic>
        <p:nvPicPr>
          <p:cNvPr id="23" name="Video 22">
            <a:hlinkClick r:id="" action="ppaction://media"/>
            <a:extLst>
              <a:ext uri="{FF2B5EF4-FFF2-40B4-BE49-F238E27FC236}">
                <a16:creationId xmlns:a16="http://schemas.microsoft.com/office/drawing/2014/main" id="{E867F5F4-54EF-F2AE-B77A-4C6847B865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39696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67"/>
    </mc:Choice>
    <mc:Fallback>
      <p:transition spd="slow" advTm="9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4521-3BF8-E427-3D4E-FAFC619B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A581B-F3C6-6CB0-2D45-61FF1F56E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27EB12-B295-4877-9C90-22810A3AD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34" y="0"/>
            <a:ext cx="11206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70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 dirty="0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pic>
        <p:nvPicPr>
          <p:cNvPr id="1026" name="Picture 2" descr="OSEMN Data Science Life Cycle - Data Science Process Alliance">
            <a:extLst>
              <a:ext uri="{FF2B5EF4-FFF2-40B4-BE49-F238E27FC236}">
                <a16:creationId xmlns:a16="http://schemas.microsoft.com/office/drawing/2014/main" id="{332ACBB8-2569-9587-0CA0-CA53E31792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" b="2"/>
          <a:stretch/>
        </p:blipFill>
        <p:spPr bwMode="auto">
          <a:xfrm>
            <a:off x="798286" y="906090"/>
            <a:ext cx="10479314" cy="471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7" name="Straight Connector 1036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462F1A15-DEE8-AD2F-C700-37ED41BF69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93717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38"/>
    </mc:Choice>
    <mc:Fallback>
      <p:transition spd="slow" advTm="10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10436F-7565-17E2-45DB-D72F6B802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525983"/>
            <a:ext cx="4282983" cy="1200361"/>
          </a:xfrm>
        </p:spPr>
        <p:txBody>
          <a:bodyPr anchor="b">
            <a:normAutofit/>
          </a:bodyPr>
          <a:lstStyle/>
          <a:p>
            <a:r>
              <a:rPr lang="en-GB" sz="3600"/>
              <a:t>My Data Set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AA865-2DE1-9BF3-1261-5EB3CEAEE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2"/>
            <a:ext cx="4282984" cy="3511943"/>
          </a:xfrm>
        </p:spPr>
        <p:txBody>
          <a:bodyPr anchor="ctr">
            <a:normAutofit/>
          </a:bodyPr>
          <a:lstStyle/>
          <a:p>
            <a:endParaRPr lang="en-GB" sz="1800"/>
          </a:p>
          <a:p>
            <a:endParaRPr lang="en-GB" sz="1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4" y="354960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94DBBC-ACC7-49C2-4CED-7BCB12328B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7739" y="702573"/>
            <a:ext cx="5628018" cy="5219986"/>
          </a:xfrm>
          <a:prstGeom prst="rect">
            <a:avLst/>
          </a:prstGeom>
        </p:spPr>
      </p:pic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7FD96714-8F41-355C-519E-15FECDFAB9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67597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11"/>
    </mc:Choice>
    <mc:Fallback>
      <p:transition spd="slow" advTm="11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9C69E9-39C8-EBBA-0E74-47626E96C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r="541" b="1"/>
          <a:stretch/>
        </p:blipFill>
        <p:spPr>
          <a:xfrm>
            <a:off x="838200" y="754149"/>
            <a:ext cx="10515600" cy="499557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Video 12">
            <a:hlinkClick r:id="" action="ppaction://media"/>
            <a:extLst>
              <a:ext uri="{FF2B5EF4-FFF2-40B4-BE49-F238E27FC236}">
                <a16:creationId xmlns:a16="http://schemas.microsoft.com/office/drawing/2014/main" id="{083BA653-B2C3-2913-FB2F-FF33C1A610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59537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57"/>
    </mc:Choice>
    <mc:Fallback>
      <p:transition spd="slow" advTm="7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267C6D-DF9D-4619-09BF-BB149A62A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t="17674" b="16115"/>
          <a:stretch/>
        </p:blipFill>
        <p:spPr>
          <a:xfrm>
            <a:off x="838200" y="754149"/>
            <a:ext cx="10515600" cy="499557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Video 13">
            <a:hlinkClick r:id="" action="ppaction://media"/>
            <a:extLst>
              <a:ext uri="{FF2B5EF4-FFF2-40B4-BE49-F238E27FC236}">
                <a16:creationId xmlns:a16="http://schemas.microsoft.com/office/drawing/2014/main" id="{A98618AC-72B2-CB6C-95D3-E8775BE813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77100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5"/>
    </mc:Choice>
    <mc:Fallback>
      <p:transition spd="slow" advTm="2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F4791-8584-E361-72AB-F423F31C3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Scrubbing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AFD68FE-FF94-7C61-89FB-17845E9EA9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1912975"/>
              </p:ext>
            </p:extLst>
          </p:nvPr>
        </p:nvGraphicFramePr>
        <p:xfrm>
          <a:off x="565404" y="102790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33558976-8667-8ACC-9AA2-B8A6EDFD8C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10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90079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41"/>
    </mc:Choice>
    <mc:Fallback>
      <p:transition spd="slow" advTm="15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55DF26-3B2D-DB88-6CBD-003B39848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6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GB" sz="7200"/>
              <a:t>Data Set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A7530-3430-37AA-08FD-1456717FF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70"/>
            <a:ext cx="8074815" cy="2800395"/>
          </a:xfrm>
        </p:spPr>
        <p:txBody>
          <a:bodyPr anchor="t">
            <a:normAutofit/>
          </a:bodyPr>
          <a:lstStyle/>
          <a:p>
            <a:r>
              <a:rPr lang="en-GB" sz="2000"/>
              <a:t>16-59 year olds, ad 16-24 year olds</a:t>
            </a:r>
          </a:p>
          <a:p>
            <a:r>
              <a:rPr lang="en-GB" sz="2000"/>
              <a:t>January 1995 to March 2023</a:t>
            </a:r>
          </a:p>
          <a:p>
            <a:r>
              <a:rPr lang="en-GB" sz="2000"/>
              <a:t>Reported using drugs in their life, in the last year and in the last month</a:t>
            </a:r>
          </a:p>
          <a:p>
            <a:r>
              <a:rPr lang="en-GB" sz="2000"/>
              <a:t>Personal characteristics, Household area characteristics, Source of drugs, prevalence of use, ease of obtaining drugs etc</a:t>
            </a:r>
          </a:p>
          <a:p>
            <a:r>
              <a:rPr lang="en-GB" sz="2000"/>
              <a:t>22 types of drugs, with a summary row of Class A type drugs and All drugs. 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2FB9FB35-52E3-B473-6A43-7C331F7162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47162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52"/>
    </mc:Choice>
    <mc:Fallback>
      <p:transition spd="slow" advTm="21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750B2F-6319-E6B0-7689-66180D5E1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6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GB" sz="7200"/>
              <a:t>Questions to ask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9AA34-8C68-B6D4-F8B2-3BA94EA8E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70"/>
            <a:ext cx="8074815" cy="2800395"/>
          </a:xfrm>
        </p:spPr>
        <p:txBody>
          <a:bodyPr anchor="t">
            <a:normAutofit/>
          </a:bodyPr>
          <a:lstStyle/>
          <a:p>
            <a:r>
              <a:rPr lang="en-GB" sz="20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Does the younger generation use drugs more frequently than the older generation? </a:t>
            </a:r>
          </a:p>
          <a:p>
            <a:r>
              <a:rPr lang="en-GB" sz="20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What difference does Personal Characteristics make to drug use?</a:t>
            </a:r>
          </a:p>
          <a:p>
            <a:r>
              <a:rPr lang="en-GB" sz="20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What difference does Household and area characteristics make to drug use?</a:t>
            </a:r>
          </a:p>
          <a:p>
            <a:endParaRPr lang="en-GB" sz="2000" dirty="0"/>
          </a:p>
        </p:txBody>
      </p:sp>
      <p:pic>
        <p:nvPicPr>
          <p:cNvPr id="15" name="Video 14">
            <a:hlinkClick r:id="" action="ppaction://media"/>
            <a:extLst>
              <a:ext uri="{FF2B5EF4-FFF2-40B4-BE49-F238E27FC236}">
                <a16:creationId xmlns:a16="http://schemas.microsoft.com/office/drawing/2014/main" id="{79004EBB-55EF-007C-7050-C193008F9D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48681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23"/>
    </mc:Choice>
    <mc:Fallback>
      <p:transition spd="slow" advTm="212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" y="1216598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7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7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17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7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849A48-8D01-EBBD-6305-3C059E7C5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GB" sz="4800"/>
              <a:t>Data Dictionary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539BF2-8575-0B1B-7C82-0AD1306936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5936368"/>
              </p:ext>
            </p:extLst>
          </p:nvPr>
        </p:nvGraphicFramePr>
        <p:xfrm>
          <a:off x="872338" y="2765962"/>
          <a:ext cx="10515597" cy="1725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803743067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833269403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226586172"/>
                    </a:ext>
                  </a:extLst>
                </a:gridCol>
              </a:tblGrid>
              <a:tr h="381726">
                <a:tc>
                  <a:txBody>
                    <a:bodyPr/>
                    <a:lstStyle/>
                    <a:p>
                      <a:r>
                        <a:rPr lang="en-GB" sz="1900" dirty="0"/>
                        <a:t>Column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756450"/>
                  </a:ext>
                </a:extLst>
              </a:tr>
              <a:tr h="672011">
                <a:tc>
                  <a:txBody>
                    <a:bodyPr/>
                    <a:lstStyle/>
                    <a:p>
                      <a:r>
                        <a:rPr lang="en-GB" sz="1900" dirty="0"/>
                        <a:t>Drug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Different types of drugs as recorded by the survey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5810897"/>
                  </a:ext>
                </a:extLst>
              </a:tr>
              <a:tr h="672011">
                <a:tc>
                  <a:txBody>
                    <a:bodyPr/>
                    <a:lstStyle/>
                    <a:p>
                      <a:r>
                        <a:rPr lang="en-GB" sz="1900" dirty="0"/>
                        <a:t>[Date]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Statistical significance recorded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7042524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52D8CDA1-497E-035C-E721-75FC78078F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1298" y="4571977"/>
            <a:ext cx="8385050" cy="1655445"/>
          </a:xfrm>
          <a:prstGeom prst="rect">
            <a:avLst/>
          </a:prstGeom>
        </p:spPr>
      </p:pic>
      <p:pic>
        <p:nvPicPr>
          <p:cNvPr id="19" name="Video 18">
            <a:hlinkClick r:id="" action="ppaction://media"/>
            <a:extLst>
              <a:ext uri="{FF2B5EF4-FFF2-40B4-BE49-F238E27FC236}">
                <a16:creationId xmlns:a16="http://schemas.microsoft.com/office/drawing/2014/main" id="{91206837-7054-89D3-6896-BED18E271E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30104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68"/>
    </mc:Choice>
    <mc:Fallback>
      <p:transition spd="slow" advTm="24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1776</TotalTime>
  <Words>462</Words>
  <Application>Microsoft Office PowerPoint</Application>
  <PresentationFormat>Widescreen</PresentationFormat>
  <Paragraphs>42</Paragraphs>
  <Slides>10</Slides>
  <Notes>8</Notes>
  <HiddenSlides>1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Wingdings</vt:lpstr>
      <vt:lpstr>Office Theme</vt:lpstr>
      <vt:lpstr>ONS DataSet</vt:lpstr>
      <vt:lpstr>PowerPoint Presentation</vt:lpstr>
      <vt:lpstr>My Data Set</vt:lpstr>
      <vt:lpstr>PowerPoint Presentation</vt:lpstr>
      <vt:lpstr>PowerPoint Presentation</vt:lpstr>
      <vt:lpstr>Scrubbing</vt:lpstr>
      <vt:lpstr>Data Set details</vt:lpstr>
      <vt:lpstr>Questions to ask </vt:lpstr>
      <vt:lpstr>Data Dictionary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ONS DataSet</dc:title>
  <dc:creator>S G</dc:creator>
  <cp:lastModifiedBy>S G</cp:lastModifiedBy>
  <cp:revision>2</cp:revision>
  <dcterms:created xsi:type="dcterms:W3CDTF">2024-05-28T19:55:34Z</dcterms:created>
  <dcterms:modified xsi:type="dcterms:W3CDTF">2024-05-30T08:51:06Z</dcterms:modified>
</cp:coreProperties>
</file>

<file path=docProps/thumbnail.jpeg>
</file>